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ED371-863A-B000-6C99-E3DCB4F5C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631CB-F2BA-9BCF-0C65-93157C5B5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DCFF1-BA9B-D27F-0AC0-C51D7B72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52869-CF83-47F2-1733-00CF92AF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EB01F-AA01-862D-335A-6B38ACAC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91856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A37C-1197-7B08-54E1-256EA540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AFC51-BF92-CE82-E766-C1BBCE570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E9478-BB63-D461-AC21-6DAD0CED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B7D0-43D5-38B5-4061-F23D81DD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3406F-055F-AC6D-1120-C628CA53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6870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DC02CF-0037-0C5B-9FC0-38256A226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6A712-F611-21F3-CA80-09A25A99B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A51EF-737B-ACC8-A03B-6195BB87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C6DA3-C98D-12D1-6855-DFC29C17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7E76A-BB62-4E4B-88FA-4E498E87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9548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940F-8A19-23E7-9CC4-B2A29E7E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E73B3-37FF-B323-DA99-4CD643D9A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25EF8-C5C7-D89B-C65F-76E35110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A5DFF-264D-0D16-CCC6-9C1F615E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9CFD3-8B1E-EA91-6E39-A2CF14229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95799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F025-E486-A821-D5CE-0327A6A9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8CB90-9FB8-9496-A91C-7D9F5FDED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08B4E-00A6-375A-9DE9-69662A97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172C-4D5A-ED1B-824E-C4F0C6DA2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7F786-5F1A-652E-C3BD-B555BF9E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7746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4107-C6E3-0669-F839-212155C3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4C542-52E5-20CA-483A-C64F1CFB2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A82EC-9E8F-D8BA-453F-D484FF19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4511-4FD6-5050-FBFB-01F9970B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989B5-43D0-5147-8CA3-394004706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C42B4-36AA-2254-5E00-C96E60CB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3952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C54C-C019-CF7D-7354-30D7D0F3E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40C5B-22DB-25BE-DBD9-84BC169D1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22EFC-C159-1754-24BB-B36A812E9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10328-5DA0-0B48-DD17-CE966860C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872A8-94BD-A21E-1AE4-523EF7690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B423D-1FB6-C6EE-B7F5-66E2C01AC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A750D9-C151-14D1-30C0-C6C12EA0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5EB18-72A6-9471-03AF-9D5D837D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8696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47F4A-D2C4-5835-DA98-67759958B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C95F2-0B0D-9407-E022-F3FEA014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B05E-BF2F-D4BE-1757-32F59A3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32E18-3A81-4DC0-FFA5-6A4B4470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730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1B3972-103A-C403-F1C9-4AF82EAE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BBFE38-30C3-771D-41F3-EB3D8B59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D73EA-AF02-61C7-A3DC-65EAFFC8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05499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92CC-DE36-CBEB-1A44-E56134C8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8454B-32F0-D5D3-BE8C-49DEBF49F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6D4C9-BD89-DC02-9737-9815A23C6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5A663-1B28-C165-0F8E-62B41203D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47B90-265E-079A-1CA8-DC96A1E9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7736A-A242-B347-0611-C1FA8F5D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0063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062F-9CB9-3FBA-8E50-8B4485E0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57DDD-9B9F-7042-42FC-4B82EE47E3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7E7B7-382A-F327-8156-2287240F9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9A4FA-B287-D660-8559-55DCAA49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EBF4E-33A3-B920-2B8B-BF0CD72A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6A18-3E0F-DFCF-1836-7C65387F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4229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ECEBF-51F6-0A23-BF28-6090B2C41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421A5-BAC8-B436-61D1-7FFC5B6B0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B1BFD-5F82-BA63-87A7-0DE498918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F13F4-4C1A-7144-B75A-4F51B4D934CD}" type="datetimeFigureOut">
              <a:rPr lang="en-LT" smtClean="0"/>
              <a:t>06/26/2023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DCC8-4CDE-C0FE-0D54-291C42EF3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B0EE1-AD0A-709C-ECCE-AA9CC755D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0742F-3AA5-3743-801B-73010F3AA154}" type="slidenum">
              <a:rPr lang="en-LT" smtClean="0"/>
              <a:t>‹Nº›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1460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64E3D6-FB4F-E14E-1924-F9659EE0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037" y="1795311"/>
            <a:ext cx="8761926" cy="5139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71CD45-3573-0573-2C30-8ED69A13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892" y="213937"/>
            <a:ext cx="380092" cy="6822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FB963-E1D5-B139-78BD-5708AE7E8374}"/>
              </a:ext>
            </a:extLst>
          </p:cNvPr>
          <p:cNvSpPr txBox="1"/>
          <p:nvPr/>
        </p:nvSpPr>
        <p:spPr>
          <a:xfrm>
            <a:off x="3405351" y="414425"/>
            <a:ext cx="53812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effectLst/>
                <a:latin typeface="Gordita Medium" pitchFamily="2" charset="77"/>
                <a:cs typeface="Gordita Medium" pitchFamily="2" charset="77"/>
              </a:rPr>
              <a:t>Lithuanian Employment Service</a:t>
            </a:r>
            <a:endParaRPr lang="en-LT" sz="2400" dirty="0">
              <a:latin typeface="Gordita Medium" pitchFamily="2" charset="77"/>
              <a:cs typeface="Gordita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525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42EE17D-F865-02D6-A0E3-BD788450D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2" y="1710905"/>
            <a:ext cx="3031755" cy="55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8FA8B-3426-F198-3F27-530CC5B4A44D}"/>
              </a:ext>
            </a:extLst>
          </p:cNvPr>
          <p:cNvSpPr txBox="1"/>
          <p:nvPr/>
        </p:nvSpPr>
        <p:spPr>
          <a:xfrm>
            <a:off x="2396358" y="414425"/>
            <a:ext cx="73992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none" strike="noStrike" dirty="0">
                <a:effectLst/>
                <a:latin typeface="Gordita Medium" pitchFamily="2" charset="77"/>
                <a:cs typeface="Gordita Medium" pitchFamily="2" charset="77"/>
              </a:rPr>
              <a:t>Network of regional career centers in Lithuania</a:t>
            </a:r>
            <a:r>
              <a:rPr lang="en-US" sz="2400" dirty="0">
                <a:effectLst/>
                <a:latin typeface="Gordita Medium" pitchFamily="2" charset="77"/>
                <a:cs typeface="Gordita Medium" pitchFamily="2" charset="77"/>
              </a:rPr>
              <a:t>​</a:t>
            </a:r>
            <a:endParaRPr lang="en-LT" sz="2400" dirty="0">
              <a:latin typeface="Gordita Medium" pitchFamily="2" charset="77"/>
              <a:cs typeface="Gordita Medium" pitchFamily="2" charset="77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9111D5B-499F-C9F1-A681-DC1EA954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34" y="1710905"/>
            <a:ext cx="4681180" cy="47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B587A0-AF72-64BD-997C-730C43B0B3BC}"/>
              </a:ext>
            </a:extLst>
          </p:cNvPr>
          <p:cNvSpPr txBox="1"/>
          <p:nvPr/>
        </p:nvSpPr>
        <p:spPr>
          <a:xfrm>
            <a:off x="542462" y="2974853"/>
            <a:ext cx="60685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b="1" i="0" u="none" strike="noStrike" dirty="0">
                <a:effectLst/>
                <a:latin typeface="Arial" panose="020B0604020202020204" pitchFamily="34" charset="0"/>
              </a:rPr>
              <a:t>A place with focus on human and society growth:</a:t>
            </a:r>
            <a:endParaRPr lang="en-US" b="1" i="0" dirty="0">
              <a:effectLst/>
              <a:latin typeface="Arial" panose="020B0604020202020204" pitchFamily="34" charset="0"/>
            </a:endParaRPr>
          </a:p>
          <a:p>
            <a:pPr algn="l" rtl="0" fontAlgn="base"/>
            <a:endParaRPr lang="en-US" sz="1600" b="1" i="0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Goals - purposeful formation of lifelong learning and professional guidance.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Since 2022, 14 regional career centers have started operating. </a:t>
            </a:r>
            <a:r>
              <a:rPr lang="lt-LT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endParaRPr lang="lt-LT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lt-LT" sz="1800" b="1" i="0" u="none" strike="noStrike" dirty="0" err="1">
                <a:effectLst/>
                <a:latin typeface="Arial" panose="020B0604020202020204" pitchFamily="34" charset="0"/>
              </a:rPr>
              <a:t>Main</a:t>
            </a:r>
            <a:r>
              <a:rPr lang="lt-LT" sz="1800" b="1" i="0" u="none" strike="noStrike" dirty="0">
                <a:effectLst/>
                <a:latin typeface="Arial" panose="020B0604020202020204" pitchFamily="34" charset="0"/>
              </a:rPr>
              <a:t> </a:t>
            </a:r>
            <a:r>
              <a:rPr lang="lt-LT" sz="1800" b="1" i="0" u="none" strike="noStrike" dirty="0" err="1">
                <a:effectLst/>
                <a:latin typeface="Arial" panose="020B0604020202020204" pitchFamily="34" charset="0"/>
              </a:rPr>
              <a:t>service</a:t>
            </a:r>
            <a:r>
              <a:rPr lang="lt-LT" sz="1800" b="1" i="0" u="none" strike="noStrike" dirty="0">
                <a:effectLst/>
                <a:latin typeface="Arial" panose="020B0604020202020204" pitchFamily="34" charset="0"/>
              </a:rPr>
              <a:t> </a:t>
            </a:r>
            <a:r>
              <a:rPr lang="lt-LT" sz="1800" b="1" i="0" u="none" strike="noStrike" dirty="0" err="1">
                <a:effectLst/>
                <a:latin typeface="Arial" panose="020B0604020202020204" pitchFamily="34" charset="0"/>
              </a:rPr>
              <a:t>groups</a:t>
            </a:r>
            <a:r>
              <a:rPr lang="lt-LT" sz="1800" b="1" i="0" u="none" strike="noStrike" dirty="0">
                <a:effectLst/>
                <a:latin typeface="Arial" panose="020B0604020202020204" pitchFamily="34" charset="0"/>
              </a:rPr>
              <a:t>:</a:t>
            </a:r>
            <a:r>
              <a:rPr lang="en-US" sz="1800" b="1" i="0" dirty="0"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 and counselling on professional guidance and career development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Professional activity related services</a:t>
            </a:r>
            <a:r>
              <a:rPr lang="lt-L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L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F4C7CB-AC4D-7490-BD50-B115AD18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1892" y="213937"/>
            <a:ext cx="380092" cy="6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2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B7787E-3DD4-99C6-E898-1C3C1F47A78B}"/>
              </a:ext>
            </a:extLst>
          </p:cNvPr>
          <p:cNvSpPr txBox="1"/>
          <p:nvPr/>
        </p:nvSpPr>
        <p:spPr>
          <a:xfrm>
            <a:off x="3941379" y="414425"/>
            <a:ext cx="430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cap="small" dirty="0">
                <a:latin typeface="Gordita Medium" pitchFamily="2" charset="77"/>
                <a:cs typeface="Gordita Medium" pitchFamily="2" charset="77"/>
              </a:rPr>
              <a:t>C</a:t>
            </a:r>
            <a:r>
              <a:rPr lang="lt-LT" sz="2400" dirty="0">
                <a:latin typeface="Gordita Medium" pitchFamily="2" charset="77"/>
                <a:cs typeface="Gordita Medium" pitchFamily="2" charset="77"/>
              </a:rPr>
              <a:t>ooperation</a:t>
            </a:r>
            <a:r>
              <a:rPr lang="lt-LT" sz="2400" cap="small" dirty="0">
                <a:latin typeface="Gordita Medium" pitchFamily="2" charset="77"/>
                <a:cs typeface="Gordita Medium" pitchFamily="2" charset="77"/>
              </a:rPr>
              <a:t> </a:t>
            </a:r>
            <a:r>
              <a:rPr lang="lt-LT" sz="2400" dirty="0">
                <a:latin typeface="Gordita Medium" pitchFamily="2" charset="77"/>
                <a:cs typeface="Gordita Medium" pitchFamily="2" charset="77"/>
              </a:rPr>
              <a:t>with e</a:t>
            </a:r>
            <a:r>
              <a:rPr lang="es-ES" sz="2400">
                <a:latin typeface="Gordita Medium" pitchFamily="2" charset="77"/>
                <a:cs typeface="Gordita Medium" pitchFamily="2" charset="77"/>
              </a:rPr>
              <a:t>m</a:t>
            </a:r>
            <a:r>
              <a:rPr lang="lt-LT" sz="2400">
                <a:latin typeface="Gordita Medium" pitchFamily="2" charset="77"/>
                <a:cs typeface="Gordita Medium" pitchFamily="2" charset="77"/>
              </a:rPr>
              <a:t>ployers</a:t>
            </a:r>
            <a:endParaRPr lang="en-LT" sz="2400" dirty="0">
              <a:latin typeface="Gordita Medium" pitchFamily="2" charset="77"/>
              <a:cs typeface="Gordita Medium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9E547-15DF-ED24-B338-C1FDF4515F7B}"/>
              </a:ext>
            </a:extLst>
          </p:cNvPr>
          <p:cNvSpPr txBox="1"/>
          <p:nvPr/>
        </p:nvSpPr>
        <p:spPr>
          <a:xfrm>
            <a:off x="430924" y="1303283"/>
            <a:ext cx="695784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Strategic goal – </a:t>
            </a:r>
            <a:r>
              <a:rPr lang="lt-LT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assist employers in sustainable sourcing of their workforce</a:t>
            </a:r>
          </a:p>
          <a:p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by attracting and filling vacant positions with qualified workers.</a:t>
            </a:r>
          </a:p>
          <a:p>
            <a:endParaRPr lang="en-US" alt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The key elements in cooperation with employers:</a:t>
            </a:r>
          </a:p>
          <a:p>
            <a:endParaRPr lang="en-US" altLang="lt-L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One-stop-shop principle is established for employer service</a:t>
            </a:r>
            <a:r>
              <a:rPr lang="lt-LT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Services to employers are ensured on regional basis: 5 regional departments with nearly 100 employer counsellors in local offices throughout Lithuania</a:t>
            </a:r>
            <a:r>
              <a:rPr lang="lt-LT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Employers are provided with </a:t>
            </a:r>
            <a:r>
              <a:rPr lang="en-US" altLang="lt-LT" sz="14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 market services and ALPM (subsidized employment, support for training, support for mobility</a:t>
            </a:r>
            <a:r>
              <a:rPr lang="lt-LT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t-LT" sz="1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t-LT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E-service portal is available for vacancies registration, online candidate search, uploading of contracts, communication with Employment service counsellors</a:t>
            </a:r>
            <a:r>
              <a:rPr lang="lt-LT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Tight internal cooperation between Head-office, which is responsible for the service content, and Customer service centers, which are responsible for service implementation, is kept in order to meet employers’ expectations</a:t>
            </a:r>
            <a:r>
              <a:rPr lang="lt-LT" alt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lt-L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Performance management system is based on </a:t>
            </a:r>
            <a:r>
              <a:rPr lang="lt-LT" altLang="lt-LT" sz="1400" dirty="0" err="1">
                <a:latin typeface="Arial" panose="020B0604020202020204" pitchFamily="34" charset="0"/>
                <a:cs typeface="Arial" panose="020B0604020202020204" pitchFamily="34" charset="0"/>
              </a:rPr>
              <a:t>KPIs</a:t>
            </a:r>
            <a:r>
              <a:rPr lang="lt-LT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such as number of meetings with employers, average time to fill vacancies, share of filled vacancies or number of ALPMs organized</a:t>
            </a:r>
            <a:r>
              <a:rPr lang="lt-LT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The level of provided services is measured by annual satisfaction survey</a:t>
            </a:r>
            <a:r>
              <a:rPr lang="lt-LT" altLang="lt-LT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The planned demands and </a:t>
            </a:r>
            <a:r>
              <a:rPr lang="en-US" altLang="lt-L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altLang="lt-LT" sz="1400" b="1" dirty="0">
                <a:latin typeface="Arial" panose="020B0604020202020204" pitchFamily="34" charset="0"/>
                <a:cs typeface="Arial" panose="020B0604020202020204" pitchFamily="34" charset="0"/>
              </a:rPr>
              <a:t> market prognosis is made by interviewing employers annually in order to prepare the resources and measures.</a:t>
            </a:r>
          </a:p>
          <a:p>
            <a:endParaRPr lang="lt-LT" altLang="lt-L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L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491DF-9A71-2585-7A1E-2569D132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302" y="2060028"/>
            <a:ext cx="3835691" cy="3688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6DADCE-097C-AE33-7C64-2A2242076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1892" y="213937"/>
            <a:ext cx="380092" cy="6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2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6969FC5-7257-5989-0427-463E2ADA845A}"/>
              </a:ext>
            </a:extLst>
          </p:cNvPr>
          <p:cNvSpPr/>
          <p:nvPr/>
        </p:nvSpPr>
        <p:spPr>
          <a:xfrm>
            <a:off x="9159784" y="5760343"/>
            <a:ext cx="1888435" cy="663252"/>
          </a:xfrm>
          <a:prstGeom prst="roundRect">
            <a:avLst/>
          </a:prstGeom>
          <a:solidFill>
            <a:srgbClr val="ED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B424FF0-7616-1DD3-2289-52CDCD2E9090}"/>
              </a:ext>
            </a:extLst>
          </p:cNvPr>
          <p:cNvSpPr/>
          <p:nvPr/>
        </p:nvSpPr>
        <p:spPr>
          <a:xfrm>
            <a:off x="6446401" y="5760343"/>
            <a:ext cx="1888435" cy="663252"/>
          </a:xfrm>
          <a:prstGeom prst="roundRect">
            <a:avLst/>
          </a:prstGeom>
          <a:solidFill>
            <a:srgbClr val="FA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04B6D1A-45D2-A4D3-A8BE-095F405D8E9C}"/>
              </a:ext>
            </a:extLst>
          </p:cNvPr>
          <p:cNvSpPr/>
          <p:nvPr/>
        </p:nvSpPr>
        <p:spPr>
          <a:xfrm>
            <a:off x="3754215" y="5760343"/>
            <a:ext cx="1888435" cy="663252"/>
          </a:xfrm>
          <a:prstGeom prst="roundRect">
            <a:avLst/>
          </a:prstGeom>
          <a:solidFill>
            <a:srgbClr val="FFF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774F661-8A89-90B7-CC0C-AB2009DB41C0}"/>
              </a:ext>
            </a:extLst>
          </p:cNvPr>
          <p:cNvSpPr/>
          <p:nvPr/>
        </p:nvSpPr>
        <p:spPr>
          <a:xfrm>
            <a:off x="1066655" y="5760343"/>
            <a:ext cx="1888435" cy="663252"/>
          </a:xfrm>
          <a:prstGeom prst="roundRect">
            <a:avLst/>
          </a:prstGeom>
          <a:solidFill>
            <a:srgbClr val="E8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9BFD8D0-6E47-3A46-E0C9-666B7D1C4A9C}"/>
              </a:ext>
            </a:extLst>
          </p:cNvPr>
          <p:cNvSpPr/>
          <p:nvPr/>
        </p:nvSpPr>
        <p:spPr>
          <a:xfrm>
            <a:off x="6778486" y="3665767"/>
            <a:ext cx="5015949" cy="1600438"/>
          </a:xfrm>
          <a:prstGeom prst="roundRect">
            <a:avLst/>
          </a:prstGeom>
          <a:solidFill>
            <a:srgbClr val="F4E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D08F4BB-E0F0-6EF5-D031-DE667AE77EB1}"/>
              </a:ext>
            </a:extLst>
          </p:cNvPr>
          <p:cNvSpPr/>
          <p:nvPr/>
        </p:nvSpPr>
        <p:spPr>
          <a:xfrm>
            <a:off x="6778486" y="2093673"/>
            <a:ext cx="5015949" cy="1283655"/>
          </a:xfrm>
          <a:prstGeom prst="roundRect">
            <a:avLst/>
          </a:prstGeom>
          <a:solidFill>
            <a:srgbClr val="FFF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191E5D7-AB8D-D415-A5A4-7A7DBF02CE25}"/>
              </a:ext>
            </a:extLst>
          </p:cNvPr>
          <p:cNvSpPr/>
          <p:nvPr/>
        </p:nvSpPr>
        <p:spPr>
          <a:xfrm>
            <a:off x="6778486" y="1101735"/>
            <a:ext cx="5015949" cy="704007"/>
          </a:xfrm>
          <a:prstGeom prst="roundRect">
            <a:avLst/>
          </a:prstGeom>
          <a:solidFill>
            <a:srgbClr val="ED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0B83C33-9EB1-60DA-BEFA-1B1D1C15168E}"/>
              </a:ext>
            </a:extLst>
          </p:cNvPr>
          <p:cNvSpPr/>
          <p:nvPr/>
        </p:nvSpPr>
        <p:spPr>
          <a:xfrm>
            <a:off x="397565" y="3958269"/>
            <a:ext cx="5698435" cy="1307936"/>
          </a:xfrm>
          <a:prstGeom prst="roundRect">
            <a:avLst/>
          </a:prstGeom>
          <a:solidFill>
            <a:srgbClr val="E2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0DCFE01-812C-FD65-CB7B-FEB675C42A46}"/>
              </a:ext>
            </a:extLst>
          </p:cNvPr>
          <p:cNvSpPr/>
          <p:nvPr/>
        </p:nvSpPr>
        <p:spPr>
          <a:xfrm>
            <a:off x="397565" y="2325757"/>
            <a:ext cx="5698435" cy="1438971"/>
          </a:xfrm>
          <a:prstGeom prst="roundRect">
            <a:avLst/>
          </a:prstGeom>
          <a:solidFill>
            <a:srgbClr val="FA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F47FB29-AC90-1EDD-60EA-216286E90F95}"/>
              </a:ext>
            </a:extLst>
          </p:cNvPr>
          <p:cNvSpPr/>
          <p:nvPr/>
        </p:nvSpPr>
        <p:spPr>
          <a:xfrm>
            <a:off x="397565" y="1101735"/>
            <a:ext cx="5698435" cy="1046440"/>
          </a:xfrm>
          <a:prstGeom prst="roundRect">
            <a:avLst/>
          </a:prstGeom>
          <a:solidFill>
            <a:srgbClr val="E8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78088-469B-69A3-A972-D20CFD831441}"/>
              </a:ext>
            </a:extLst>
          </p:cNvPr>
          <p:cNvSpPr txBox="1"/>
          <p:nvPr/>
        </p:nvSpPr>
        <p:spPr>
          <a:xfrm>
            <a:off x="484534" y="1190587"/>
            <a:ext cx="550807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lt-LT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Help jobseekers to sustainably adapt and remain in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market and for employers to find and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maintain best suitable employees in order to achieve balance in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market. </a:t>
            </a:r>
          </a:p>
          <a:p>
            <a:r>
              <a:rPr lang="en-US" sz="1200" b="1" dirty="0"/>
              <a:t>Vision.</a:t>
            </a:r>
            <a:r>
              <a:rPr lang="lt-LT" sz="1200" b="1" dirty="0"/>
              <a:t> </a:t>
            </a:r>
            <a:r>
              <a:rPr lang="en-US" sz="1200" dirty="0" err="1"/>
              <a:t>Recognised</a:t>
            </a:r>
            <a:r>
              <a:rPr lang="en-US" sz="1200" dirty="0"/>
              <a:t> and learning </a:t>
            </a:r>
            <a:r>
              <a:rPr lang="en-US" sz="1200" dirty="0" err="1"/>
              <a:t>organisation</a:t>
            </a:r>
            <a:r>
              <a:rPr lang="en-US" sz="1200" dirty="0"/>
              <a:t> coordinating the </a:t>
            </a:r>
            <a:r>
              <a:rPr lang="en-US" sz="1200" dirty="0" err="1"/>
              <a:t>labour</a:t>
            </a:r>
            <a:r>
              <a:rPr lang="en-US" sz="1200" dirty="0"/>
              <a:t> market.</a:t>
            </a:r>
            <a:r>
              <a:rPr lang="en-US" sz="1200" b="1" dirty="0"/>
              <a:t> </a:t>
            </a:r>
            <a:endParaRPr lang="lt-LT" sz="1200" dirty="0"/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F624A-4DAF-5BA8-B675-D00B1EB900E3}"/>
              </a:ext>
            </a:extLst>
          </p:cNvPr>
          <p:cNvSpPr txBox="1"/>
          <p:nvPr/>
        </p:nvSpPr>
        <p:spPr>
          <a:xfrm>
            <a:off x="484533" y="2338552"/>
            <a:ext cx="561146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Jobseekers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lt-LT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Increase the transition of jobseekers to sustainable employment by empowering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jobseekers to become masters of their careers </a:t>
            </a:r>
          </a:p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lt-L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Jobseekers acquire sufficient knowledge to enter/re-enter and remain in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market as well as make informed decisions about further career development</a:t>
            </a:r>
            <a:endParaRPr lang="lt-L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8C2AE-0E43-E20D-CE21-C7DC0B426647}"/>
              </a:ext>
            </a:extLst>
          </p:cNvPr>
          <p:cNvSpPr txBox="1"/>
          <p:nvPr/>
        </p:nvSpPr>
        <p:spPr>
          <a:xfrm>
            <a:off x="484533" y="3990941"/>
            <a:ext cx="561146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lt-LT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anage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ecosystem of partners of the Employment Service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creat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opportunities for clients to receive professional assistance from partners.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lt-L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Employment Service brings together and coordinates a large-scale network of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partners, providing additional added value to clients.</a:t>
            </a:r>
            <a:endParaRPr lang="lt-L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51F26-BC59-42C5-4381-773C4FB928E3}"/>
              </a:ext>
            </a:extLst>
          </p:cNvPr>
          <p:cNvSpPr txBox="1"/>
          <p:nvPr/>
        </p:nvSpPr>
        <p:spPr>
          <a:xfrm>
            <a:off x="6966500" y="1218085"/>
            <a:ext cx="3436573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dirty="0" err="1"/>
              <a:t>Core</a:t>
            </a:r>
            <a:r>
              <a:rPr lang="lt-LT" sz="1200" dirty="0"/>
              <a:t> </a:t>
            </a:r>
            <a:r>
              <a:rPr lang="lt-LT" sz="1200" dirty="0" err="1"/>
              <a:t>values</a:t>
            </a:r>
            <a:r>
              <a:rPr lang="lt-LT" sz="1200" dirty="0"/>
              <a:t>: </a:t>
            </a:r>
          </a:p>
          <a:p>
            <a:r>
              <a:rPr lang="lt-LT" sz="1200" b="1" dirty="0" err="1"/>
              <a:t>Reliability</a:t>
            </a:r>
            <a:r>
              <a:rPr lang="lt-LT" sz="1200" b="1" dirty="0"/>
              <a:t>. </a:t>
            </a:r>
            <a:r>
              <a:rPr lang="lt-LT" sz="1200" b="1" dirty="0" err="1"/>
              <a:t>Openness</a:t>
            </a:r>
            <a:r>
              <a:rPr lang="lt-LT" sz="1200" b="1" dirty="0"/>
              <a:t>. </a:t>
            </a:r>
            <a:r>
              <a:rPr lang="lt-LT" sz="1200" b="1" dirty="0" err="1"/>
              <a:t>Innovativeness</a:t>
            </a:r>
            <a:r>
              <a:rPr lang="lt-LT" sz="1200" b="1" dirty="0"/>
              <a:t>.</a:t>
            </a:r>
            <a:endParaRPr lang="lt-LT" sz="1200" dirty="0"/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8DF6B-923E-D263-D8E6-2791BB61FFE0}"/>
              </a:ext>
            </a:extLst>
          </p:cNvPr>
          <p:cNvSpPr txBox="1"/>
          <p:nvPr/>
        </p:nvSpPr>
        <p:spPr>
          <a:xfrm>
            <a:off x="6966500" y="2139582"/>
            <a:ext cx="474096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lt-LT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Help employers to sustainably acquire workforce by attracting and filling vacancies with skilled workforce</a:t>
            </a:r>
          </a:p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lt-L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Employment Service becomes go-to human resources search channel for the vast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majority of employers in the country</a:t>
            </a:r>
            <a:endParaRPr lang="lt-L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27EB2-4F54-B1D7-2273-EF8169C8D9DB}"/>
              </a:ext>
            </a:extLst>
          </p:cNvPr>
          <p:cNvSpPr txBox="1"/>
          <p:nvPr/>
        </p:nvSpPr>
        <p:spPr>
          <a:xfrm>
            <a:off x="6966500" y="3768420"/>
            <a:ext cx="474096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lt-LT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capacity and operational efficiency of the Employment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endParaRPr lang="lt-L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lt-L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lt-L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Employment Service becomes more attractive as an employer, providing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opp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rtunity</a:t>
            </a: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meaningful work based on modern management and process implementation solutions</a:t>
            </a:r>
            <a:endParaRPr lang="lt-L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129516-F46E-1861-8284-FDA95264D5B1}"/>
              </a:ext>
            </a:extLst>
          </p:cNvPr>
          <p:cNvSpPr txBox="1"/>
          <p:nvPr/>
        </p:nvSpPr>
        <p:spPr>
          <a:xfrm>
            <a:off x="1203319" y="5908020"/>
            <a:ext cx="1721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B51AF2-267E-79E0-EF41-4B49E657A079}"/>
              </a:ext>
            </a:extLst>
          </p:cNvPr>
          <p:cNvSpPr txBox="1"/>
          <p:nvPr/>
        </p:nvSpPr>
        <p:spPr>
          <a:xfrm>
            <a:off x="3925322" y="5908020"/>
            <a:ext cx="1721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E98AFE-E822-C856-52B0-3CFDAB41A4B6}"/>
              </a:ext>
            </a:extLst>
          </p:cNvPr>
          <p:cNvSpPr txBox="1"/>
          <p:nvPr/>
        </p:nvSpPr>
        <p:spPr>
          <a:xfrm>
            <a:off x="6704128" y="5908020"/>
            <a:ext cx="1721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15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initiatives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D080EC-0B74-6516-ACDA-AF40016D5F6B}"/>
              </a:ext>
            </a:extLst>
          </p:cNvPr>
          <p:cNvSpPr txBox="1"/>
          <p:nvPr/>
        </p:nvSpPr>
        <p:spPr>
          <a:xfrm>
            <a:off x="9425508" y="5908020"/>
            <a:ext cx="17219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E33C7BB-6FF0-A335-CD65-93C294473931}"/>
              </a:ext>
            </a:extLst>
          </p:cNvPr>
          <p:cNvCxnSpPr/>
          <p:nvPr/>
        </p:nvCxnSpPr>
        <p:spPr>
          <a:xfrm>
            <a:off x="3130827" y="6112565"/>
            <a:ext cx="4373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2ED266F-2479-0061-86FE-32B242A81074}"/>
              </a:ext>
            </a:extLst>
          </p:cNvPr>
          <p:cNvCxnSpPr/>
          <p:nvPr/>
        </p:nvCxnSpPr>
        <p:spPr>
          <a:xfrm>
            <a:off x="5814393" y="6112565"/>
            <a:ext cx="4373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A962B44-233B-2E39-3231-FF0CAAF76C35}"/>
              </a:ext>
            </a:extLst>
          </p:cNvPr>
          <p:cNvCxnSpPr/>
          <p:nvPr/>
        </p:nvCxnSpPr>
        <p:spPr>
          <a:xfrm>
            <a:off x="8507897" y="6112565"/>
            <a:ext cx="4373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6082A1-B2AD-80E3-B5F6-7525A6C77703}"/>
              </a:ext>
            </a:extLst>
          </p:cNvPr>
          <p:cNvSpPr txBox="1"/>
          <p:nvPr/>
        </p:nvSpPr>
        <p:spPr>
          <a:xfrm>
            <a:off x="2528029" y="414425"/>
            <a:ext cx="72311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latin typeface="Gordita Medium" pitchFamily="2" charset="77"/>
                <a:cs typeface="Gordita Medium" pitchFamily="2" charset="77"/>
              </a:rPr>
              <a:t>Lithuanian PES </a:t>
            </a:r>
            <a:r>
              <a:rPr lang="lt-LT" sz="2400" dirty="0" err="1">
                <a:latin typeface="Gordita Medium" pitchFamily="2" charset="77"/>
                <a:cs typeface="Gordita Medium" pitchFamily="2" charset="77"/>
              </a:rPr>
              <a:t>strategy</a:t>
            </a:r>
            <a:r>
              <a:rPr lang="lt-LT" sz="2400" dirty="0">
                <a:latin typeface="Gordita Medium" pitchFamily="2" charset="77"/>
                <a:cs typeface="Gordita Medium" pitchFamily="2" charset="77"/>
              </a:rPr>
              <a:t> </a:t>
            </a:r>
            <a:r>
              <a:rPr lang="lt-LT" sz="2400" cap="small" dirty="0">
                <a:latin typeface="Gordita Medium" pitchFamily="2" charset="77"/>
                <a:cs typeface="Gordita Medium" pitchFamily="2" charset="77"/>
              </a:rPr>
              <a:t>2022-2026 „NEOS“</a:t>
            </a:r>
            <a:endParaRPr lang="en-LT" sz="2400" dirty="0">
              <a:latin typeface="Gordita Medium" pitchFamily="2" charset="77"/>
              <a:cs typeface="Gordita Medium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4370F-94A2-75C7-D67C-4A1EABDDE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892" y="213937"/>
            <a:ext cx="380092" cy="6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D8E20E-C645-AAEA-C58D-A72F3DC0CD0F}"/>
              </a:ext>
            </a:extLst>
          </p:cNvPr>
          <p:cNvSpPr txBox="1"/>
          <p:nvPr/>
        </p:nvSpPr>
        <p:spPr>
          <a:xfrm>
            <a:off x="1644868" y="747024"/>
            <a:ext cx="8902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latin typeface="Gordita Medium" pitchFamily="2" charset="77"/>
                <a:cs typeface="Gordita Medium" pitchFamily="2" charset="77"/>
              </a:rPr>
              <a:t>Best </a:t>
            </a:r>
            <a:r>
              <a:rPr lang="lt-LT" sz="2400" dirty="0" err="1">
                <a:latin typeface="Gordita Medium" pitchFamily="2" charset="77"/>
                <a:cs typeface="Gordita Medium" pitchFamily="2" charset="77"/>
              </a:rPr>
              <a:t>practices</a:t>
            </a:r>
            <a:r>
              <a:rPr lang="lt-LT" sz="2400" dirty="0">
                <a:latin typeface="Gordita Medium" pitchFamily="2" charset="77"/>
                <a:cs typeface="Gordita Medium" pitchFamily="2" charset="77"/>
              </a:rPr>
              <a:t> </a:t>
            </a:r>
            <a:r>
              <a:rPr lang="lt-LT" sz="2400" dirty="0" err="1">
                <a:latin typeface="Gordita Medium" pitchFamily="2" charset="77"/>
                <a:cs typeface="Gordita Medium" pitchFamily="2" charset="77"/>
              </a:rPr>
              <a:t>in</a:t>
            </a:r>
            <a:r>
              <a:rPr lang="lt-LT" sz="2400" dirty="0">
                <a:latin typeface="Gordita Medium" pitchFamily="2" charset="77"/>
                <a:cs typeface="Gordita Medium" pitchFamily="2" charset="77"/>
              </a:rPr>
              <a:t> </a:t>
            </a:r>
            <a:r>
              <a:rPr lang="lt-LT" sz="2400" dirty="0" err="1">
                <a:latin typeface="Gordita Medium" pitchFamily="2" charset="77"/>
                <a:cs typeface="Gordita Medium" pitchFamily="2" charset="77"/>
              </a:rPr>
              <a:t>the</a:t>
            </a:r>
            <a:r>
              <a:rPr lang="lt-LT" sz="2400" dirty="0">
                <a:latin typeface="Gordita Medium" pitchFamily="2" charset="77"/>
                <a:cs typeface="Gordita Medium" pitchFamily="2" charset="77"/>
              </a:rPr>
              <a:t> </a:t>
            </a:r>
            <a:r>
              <a:rPr lang="lt-LT" sz="2400" dirty="0" err="1">
                <a:latin typeface="Gordita Medium" pitchFamily="2" charset="77"/>
                <a:cs typeface="Gordita Medium" pitchFamily="2" charset="77"/>
              </a:rPr>
              <a:t>implementation</a:t>
            </a:r>
            <a:r>
              <a:rPr lang="lt-LT" sz="2400" dirty="0">
                <a:latin typeface="Gordita Medium" pitchFamily="2" charset="77"/>
                <a:cs typeface="Gordita Medium" pitchFamily="2" charset="77"/>
              </a:rPr>
              <a:t> </a:t>
            </a:r>
            <a:r>
              <a:rPr lang="lt-LT" sz="2400" dirty="0" err="1">
                <a:latin typeface="Gordita Medium" pitchFamily="2" charset="77"/>
                <a:cs typeface="Gordita Medium" pitchFamily="2" charset="77"/>
              </a:rPr>
              <a:t>of</a:t>
            </a:r>
            <a:r>
              <a:rPr lang="lt-LT" sz="2400" dirty="0">
                <a:latin typeface="Gordita Medium" pitchFamily="2" charset="77"/>
                <a:cs typeface="Gordita Medium" pitchFamily="2" charset="77"/>
              </a:rPr>
              <a:t> </a:t>
            </a:r>
            <a:r>
              <a:rPr lang="lt-LT" sz="2400" dirty="0" err="1">
                <a:latin typeface="Gordita Medium" pitchFamily="2" charset="77"/>
                <a:cs typeface="Gordita Medium" pitchFamily="2" charset="77"/>
              </a:rPr>
              <a:t>Personnel</a:t>
            </a:r>
            <a:r>
              <a:rPr lang="lt-LT" sz="2400" dirty="0">
                <a:latin typeface="Gordita Medium" pitchFamily="2" charset="77"/>
                <a:cs typeface="Gordita Medium" pitchFamily="2" charset="77"/>
              </a:rPr>
              <a:t> </a:t>
            </a:r>
            <a:r>
              <a:rPr lang="lt-LT" sz="2400" dirty="0" err="1">
                <a:latin typeface="Gordita Medium" pitchFamily="2" charset="77"/>
                <a:cs typeface="Gordita Medium" pitchFamily="2" charset="77"/>
              </a:rPr>
              <a:t>Policy</a:t>
            </a:r>
            <a:endParaRPr lang="en-LT" sz="2400" dirty="0">
              <a:latin typeface="Gordita Medium" pitchFamily="2" charset="77"/>
              <a:cs typeface="Gordita Medium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A71D60F-233B-E518-8602-9567D4071D1F}"/>
              </a:ext>
            </a:extLst>
          </p:cNvPr>
          <p:cNvSpPr/>
          <p:nvPr/>
        </p:nvSpPr>
        <p:spPr>
          <a:xfrm>
            <a:off x="1263909" y="515984"/>
            <a:ext cx="9664182" cy="899029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35B361-EE05-96C8-5EE7-4041E6DD71B5}"/>
              </a:ext>
            </a:extLst>
          </p:cNvPr>
          <p:cNvSpPr/>
          <p:nvPr/>
        </p:nvSpPr>
        <p:spPr>
          <a:xfrm>
            <a:off x="1029144" y="2135587"/>
            <a:ext cx="3620529" cy="1046440"/>
          </a:xfrm>
          <a:prstGeom prst="roundRect">
            <a:avLst/>
          </a:prstGeom>
          <a:solidFill>
            <a:srgbClr val="E8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760430A-1B5B-1DB1-D34C-0143D2EC5453}"/>
              </a:ext>
            </a:extLst>
          </p:cNvPr>
          <p:cNvSpPr/>
          <p:nvPr/>
        </p:nvSpPr>
        <p:spPr>
          <a:xfrm>
            <a:off x="7511014" y="2138978"/>
            <a:ext cx="3641122" cy="1046439"/>
          </a:xfrm>
          <a:prstGeom prst="roundRect">
            <a:avLst/>
          </a:prstGeom>
          <a:solidFill>
            <a:srgbClr val="FFF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C553E-3D03-276D-C457-C2C128E58E65}"/>
              </a:ext>
            </a:extLst>
          </p:cNvPr>
          <p:cNvSpPr txBox="1"/>
          <p:nvPr/>
        </p:nvSpPr>
        <p:spPr>
          <a:xfrm>
            <a:off x="-186471" y="2437070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dirty="0" err="1">
                <a:solidFill>
                  <a:schemeClr val="tx1"/>
                </a:solidFill>
                <a:latin typeface="Gordita Medium" pitchFamily="2" charset="77"/>
                <a:cs typeface="Gordita Medium" pitchFamily="2" charset="77"/>
              </a:rPr>
              <a:t>Motivation</a:t>
            </a:r>
            <a:r>
              <a:rPr lang="lt-LT" sz="2400" dirty="0">
                <a:solidFill>
                  <a:schemeClr val="tx1"/>
                </a:solidFill>
                <a:latin typeface="Gordita Medium" pitchFamily="2" charset="77"/>
                <a:cs typeface="Gordita Medium" pitchFamily="2" charset="77"/>
              </a:rPr>
              <a:t> </a:t>
            </a:r>
            <a:r>
              <a:rPr lang="lt-LT" sz="2400" dirty="0" err="1">
                <a:solidFill>
                  <a:schemeClr val="tx1"/>
                </a:solidFill>
                <a:latin typeface="Gordita Medium" pitchFamily="2" charset="77"/>
                <a:cs typeface="Gordita Medium" pitchFamily="2" charset="77"/>
              </a:rPr>
              <a:t>system</a:t>
            </a:r>
            <a:endParaRPr lang="lt-LT" sz="2400" dirty="0">
              <a:solidFill>
                <a:schemeClr val="tx1"/>
              </a:solidFill>
              <a:latin typeface="Gordita Medium" pitchFamily="2" charset="77"/>
              <a:cs typeface="Gordita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D8C94A-E3DE-4D2E-DA89-CA9D5C71EC58}"/>
              </a:ext>
            </a:extLst>
          </p:cNvPr>
          <p:cNvSpPr txBox="1"/>
          <p:nvPr/>
        </p:nvSpPr>
        <p:spPr>
          <a:xfrm>
            <a:off x="6282546" y="2431364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t-LT" sz="2400" dirty="0" err="1">
                <a:solidFill>
                  <a:schemeClr val="tx1"/>
                </a:solidFill>
                <a:latin typeface="Gordita Medium" pitchFamily="2" charset="77"/>
                <a:cs typeface="Gordita Medium" pitchFamily="2" charset="77"/>
              </a:rPr>
              <a:t>Learning</a:t>
            </a:r>
            <a:r>
              <a:rPr lang="lt-LT" sz="2400" dirty="0">
                <a:solidFill>
                  <a:schemeClr val="tx1"/>
                </a:solidFill>
                <a:latin typeface="Gordita Medium" pitchFamily="2" charset="77"/>
                <a:cs typeface="Gordita Medium" pitchFamily="2" charset="77"/>
              </a:rPr>
              <a:t> </a:t>
            </a:r>
            <a:r>
              <a:rPr lang="lt-LT" sz="2400" dirty="0" err="1">
                <a:solidFill>
                  <a:schemeClr val="tx1"/>
                </a:solidFill>
                <a:latin typeface="Gordita Medium" pitchFamily="2" charset="77"/>
                <a:cs typeface="Gordita Medium" pitchFamily="2" charset="77"/>
              </a:rPr>
              <a:t>platform</a:t>
            </a:r>
            <a:endParaRPr lang="lt-LT" sz="2400" dirty="0">
              <a:solidFill>
                <a:schemeClr val="tx1"/>
              </a:solidFill>
              <a:latin typeface="Gordita Medium" pitchFamily="2" charset="77"/>
              <a:cs typeface="Gordita Medium" pitchFamily="2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8758EBE-5E8A-39FC-94F8-AA9C60A7EF69}"/>
              </a:ext>
            </a:extLst>
          </p:cNvPr>
          <p:cNvSpPr/>
          <p:nvPr/>
        </p:nvSpPr>
        <p:spPr>
          <a:xfrm>
            <a:off x="362466" y="3912774"/>
            <a:ext cx="1539905" cy="2356551"/>
          </a:xfrm>
          <a:prstGeom prst="roundRect">
            <a:avLst/>
          </a:prstGeom>
          <a:solidFill>
            <a:srgbClr val="E8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9638E2-FF17-49CF-BA70-EC61A1F2CB7D}"/>
              </a:ext>
            </a:extLst>
          </p:cNvPr>
          <p:cNvSpPr/>
          <p:nvPr/>
        </p:nvSpPr>
        <p:spPr>
          <a:xfrm>
            <a:off x="2069457" y="3912774"/>
            <a:ext cx="1539905" cy="2356551"/>
          </a:xfrm>
          <a:prstGeom prst="roundRect">
            <a:avLst/>
          </a:prstGeom>
          <a:solidFill>
            <a:srgbClr val="E8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8125545-70F1-B41A-4E7E-90333FC595B4}"/>
              </a:ext>
            </a:extLst>
          </p:cNvPr>
          <p:cNvSpPr/>
          <p:nvPr/>
        </p:nvSpPr>
        <p:spPr>
          <a:xfrm>
            <a:off x="3776989" y="3912774"/>
            <a:ext cx="1539905" cy="2356551"/>
          </a:xfrm>
          <a:prstGeom prst="roundRect">
            <a:avLst/>
          </a:prstGeom>
          <a:solidFill>
            <a:srgbClr val="E8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9E7C8B-2C35-0F32-7B6C-3D41279383E9}"/>
              </a:ext>
            </a:extLst>
          </p:cNvPr>
          <p:cNvSpPr/>
          <p:nvPr/>
        </p:nvSpPr>
        <p:spPr>
          <a:xfrm>
            <a:off x="6875107" y="3912774"/>
            <a:ext cx="1539905" cy="2356551"/>
          </a:xfrm>
          <a:prstGeom prst="roundRect">
            <a:avLst/>
          </a:prstGeom>
          <a:solidFill>
            <a:srgbClr val="FFF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8C51053-CEA8-DF7D-F76A-3CFF57D29622}"/>
              </a:ext>
            </a:extLst>
          </p:cNvPr>
          <p:cNvSpPr/>
          <p:nvPr/>
        </p:nvSpPr>
        <p:spPr>
          <a:xfrm>
            <a:off x="8582638" y="3912774"/>
            <a:ext cx="1539905" cy="2356551"/>
          </a:xfrm>
          <a:prstGeom prst="roundRect">
            <a:avLst/>
          </a:prstGeom>
          <a:solidFill>
            <a:srgbClr val="FFF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E121E7-6996-E63F-3CE2-6E927B86AF0A}"/>
              </a:ext>
            </a:extLst>
          </p:cNvPr>
          <p:cNvSpPr/>
          <p:nvPr/>
        </p:nvSpPr>
        <p:spPr>
          <a:xfrm>
            <a:off x="10289629" y="3912774"/>
            <a:ext cx="1539905" cy="2356551"/>
          </a:xfrm>
          <a:prstGeom prst="roundRect">
            <a:avLst/>
          </a:prstGeom>
          <a:solidFill>
            <a:srgbClr val="FFF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7D1CBB-6BFF-4BFA-3D10-1D89158295C2}"/>
              </a:ext>
            </a:extLst>
          </p:cNvPr>
          <p:cNvCxnSpPr>
            <a:cxnSpLocks/>
          </p:cNvCxnSpPr>
          <p:nvPr/>
        </p:nvCxnSpPr>
        <p:spPr>
          <a:xfrm>
            <a:off x="2849683" y="1562582"/>
            <a:ext cx="0" cy="415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9D4D520-34C6-F131-EF33-2C701ED62B14}"/>
              </a:ext>
            </a:extLst>
          </p:cNvPr>
          <p:cNvCxnSpPr>
            <a:cxnSpLocks/>
          </p:cNvCxnSpPr>
          <p:nvPr/>
        </p:nvCxnSpPr>
        <p:spPr>
          <a:xfrm>
            <a:off x="9354655" y="1562582"/>
            <a:ext cx="0" cy="415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775F1F-E7F6-62B3-A894-E41FBB45A6AF}"/>
              </a:ext>
            </a:extLst>
          </p:cNvPr>
          <p:cNvCxnSpPr>
            <a:cxnSpLocks/>
          </p:cNvCxnSpPr>
          <p:nvPr/>
        </p:nvCxnSpPr>
        <p:spPr>
          <a:xfrm>
            <a:off x="9377805" y="3356658"/>
            <a:ext cx="0" cy="415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EAB8D5-E098-0105-7E5E-64CB4BCE43E5}"/>
              </a:ext>
            </a:extLst>
          </p:cNvPr>
          <p:cNvCxnSpPr>
            <a:cxnSpLocks/>
          </p:cNvCxnSpPr>
          <p:nvPr/>
        </p:nvCxnSpPr>
        <p:spPr>
          <a:xfrm>
            <a:off x="7687900" y="3356658"/>
            <a:ext cx="0" cy="415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BF090A-A8FD-1E59-F653-BBB484D86315}"/>
              </a:ext>
            </a:extLst>
          </p:cNvPr>
          <p:cNvCxnSpPr>
            <a:cxnSpLocks/>
          </p:cNvCxnSpPr>
          <p:nvPr/>
        </p:nvCxnSpPr>
        <p:spPr>
          <a:xfrm>
            <a:off x="11059537" y="3356658"/>
            <a:ext cx="0" cy="415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624C4B-F9C0-7B6B-C307-1391E1EFF968}"/>
              </a:ext>
            </a:extLst>
          </p:cNvPr>
          <p:cNvCxnSpPr>
            <a:cxnSpLocks/>
          </p:cNvCxnSpPr>
          <p:nvPr/>
        </p:nvCxnSpPr>
        <p:spPr>
          <a:xfrm>
            <a:off x="2849683" y="3356658"/>
            <a:ext cx="0" cy="415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1372445-143C-DE02-D3FF-B693C796F6C6}"/>
              </a:ext>
            </a:extLst>
          </p:cNvPr>
          <p:cNvCxnSpPr>
            <a:cxnSpLocks/>
          </p:cNvCxnSpPr>
          <p:nvPr/>
        </p:nvCxnSpPr>
        <p:spPr>
          <a:xfrm>
            <a:off x="1159778" y="3356658"/>
            <a:ext cx="0" cy="415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81BC83-879C-68BB-0C37-DECA61681B02}"/>
              </a:ext>
            </a:extLst>
          </p:cNvPr>
          <p:cNvCxnSpPr>
            <a:cxnSpLocks/>
          </p:cNvCxnSpPr>
          <p:nvPr/>
        </p:nvCxnSpPr>
        <p:spPr>
          <a:xfrm>
            <a:off x="4554565" y="3356658"/>
            <a:ext cx="0" cy="415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CF7FA86-C0F0-6009-AE76-DADED360E640}"/>
              </a:ext>
            </a:extLst>
          </p:cNvPr>
          <p:cNvSpPr txBox="1"/>
          <p:nvPr/>
        </p:nvSpPr>
        <p:spPr>
          <a:xfrm>
            <a:off x="376875" y="4063874"/>
            <a:ext cx="1511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Through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competences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rewards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are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associated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with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employee‘s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performance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knowledge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initiatives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and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proactivity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</a:p>
          <a:p>
            <a:endParaRPr lang="en-LT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09FA9C-89C6-D092-E6FB-017BB115450E}"/>
              </a:ext>
            </a:extLst>
          </p:cNvPr>
          <p:cNvSpPr txBox="1"/>
          <p:nvPr/>
        </p:nvSpPr>
        <p:spPr>
          <a:xfrm>
            <a:off x="2091377" y="4503349"/>
            <a:ext cx="15091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system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based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on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principles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of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justice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transparency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and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competitiveness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 </a:t>
            </a:r>
          </a:p>
          <a:p>
            <a:pPr algn="ctr"/>
            <a:endParaRPr lang="en-LT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625F7D-E24F-6BDF-4C6E-B9CF85DAB676}"/>
              </a:ext>
            </a:extLst>
          </p:cNvPr>
          <p:cNvSpPr txBox="1"/>
          <p:nvPr/>
        </p:nvSpPr>
        <p:spPr>
          <a:xfrm>
            <a:off x="3797084" y="4503349"/>
            <a:ext cx="1509194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lt-LT" sz="1400" dirty="0" err="1">
                <a:solidFill>
                  <a:schemeClr val="tx1"/>
                </a:solidFill>
              </a:rPr>
              <a:t>The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lt-LT" sz="1400" dirty="0" err="1">
                <a:solidFill>
                  <a:schemeClr val="tx1"/>
                </a:solidFill>
              </a:rPr>
              <a:t>system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lt-LT" sz="1400" dirty="0" err="1">
                <a:solidFill>
                  <a:schemeClr val="tx1"/>
                </a:solidFill>
              </a:rPr>
              <a:t>based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lt-LT" sz="1400" dirty="0" err="1">
                <a:solidFill>
                  <a:schemeClr val="tx1"/>
                </a:solidFill>
              </a:rPr>
              <a:t>on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lt-LT" sz="1400" dirty="0" err="1">
                <a:solidFill>
                  <a:schemeClr val="tx1"/>
                </a:solidFill>
              </a:rPr>
              <a:t>employee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lt-LT" sz="1400" dirty="0" err="1">
                <a:solidFill>
                  <a:schemeClr val="tx1"/>
                </a:solidFill>
              </a:rPr>
              <a:t>experience</a:t>
            </a:r>
            <a:r>
              <a:rPr lang="lt-LT" sz="1400" dirty="0">
                <a:solidFill>
                  <a:schemeClr val="tx1"/>
                </a:solidFill>
              </a:rPr>
              <a:t>, </a:t>
            </a:r>
            <a:r>
              <a:rPr lang="lt-LT" sz="1400" dirty="0" err="1">
                <a:solidFill>
                  <a:schemeClr val="tx1"/>
                </a:solidFill>
              </a:rPr>
              <a:t>expertise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lt-LT" sz="1400" dirty="0" err="1">
                <a:solidFill>
                  <a:schemeClr val="tx1"/>
                </a:solidFill>
              </a:rPr>
              <a:t>and</a:t>
            </a:r>
            <a:r>
              <a:rPr lang="lt-LT" sz="1400" dirty="0">
                <a:solidFill>
                  <a:schemeClr val="tx1"/>
                </a:solidFill>
              </a:rPr>
              <a:t> </a:t>
            </a:r>
            <a:r>
              <a:rPr lang="lt-LT" sz="1400" dirty="0" err="1">
                <a:solidFill>
                  <a:schemeClr val="tx1"/>
                </a:solidFill>
              </a:rPr>
              <a:t>effort</a:t>
            </a:r>
            <a:endParaRPr lang="lt-LT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LT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88E614-2700-D923-C247-4A2ACB986952}"/>
              </a:ext>
            </a:extLst>
          </p:cNvPr>
          <p:cNvSpPr txBox="1"/>
          <p:nvPr/>
        </p:nvSpPr>
        <p:spPr>
          <a:xfrm>
            <a:off x="6893289" y="4108054"/>
            <a:ext cx="15110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Identification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and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assessment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of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competences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drawing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up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training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programs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according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to</a:t>
            </a:r>
          </a:p>
          <a:p>
            <a:pPr algn="ctr"/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need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of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competences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development</a:t>
            </a:r>
            <a:endParaRPr lang="lt-LT" sz="1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LT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32D843-9517-DBA3-C511-C78164AA66AC}"/>
              </a:ext>
            </a:extLst>
          </p:cNvPr>
          <p:cNvSpPr txBox="1"/>
          <p:nvPr/>
        </p:nvSpPr>
        <p:spPr>
          <a:xfrm>
            <a:off x="8663141" y="4287905"/>
            <a:ext cx="13849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E-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learning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knowledge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testing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feedback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employee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qualification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history</a:t>
            </a:r>
            <a:endParaRPr lang="lt-LT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en-LT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74CE35-4D51-A386-E292-87846AC667A5}"/>
              </a:ext>
            </a:extLst>
          </p:cNvPr>
          <p:cNvSpPr txBox="1"/>
          <p:nvPr/>
        </p:nvSpPr>
        <p:spPr>
          <a:xfrm>
            <a:off x="10365817" y="4602483"/>
            <a:ext cx="138493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E-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library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knowledge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and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training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bank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of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the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lt-LT" sz="1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organisation</a:t>
            </a:r>
            <a:r>
              <a:rPr lang="lt-LT" sz="14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2509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619</Words>
  <Application>Microsoft Office PowerPoint</Application>
  <PresentationFormat>Panorámica</PresentationFormat>
  <Paragraphs>60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Gordita Medium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sgriaj059</cp:lastModifiedBy>
  <cp:revision>12</cp:revision>
  <dcterms:created xsi:type="dcterms:W3CDTF">2023-05-05T07:46:31Z</dcterms:created>
  <dcterms:modified xsi:type="dcterms:W3CDTF">2023-06-26T08:14:40Z</dcterms:modified>
</cp:coreProperties>
</file>